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1" r:id="rId4"/>
    <p:sldId id="257" r:id="rId5"/>
    <p:sldId id="258" r:id="rId6"/>
    <p:sldId id="268" r:id="rId7"/>
    <p:sldId id="260" r:id="rId8"/>
    <p:sldId id="265" r:id="rId9"/>
    <p:sldId id="269" r:id="rId10"/>
    <p:sldId id="266" r:id="rId11"/>
    <p:sldId id="267" r:id="rId12"/>
    <p:sldId id="262" r:id="rId13"/>
    <p:sldId id="263" r:id="rId14"/>
    <p:sldId id="264" r:id="rId15"/>
    <p:sldId id="271" r:id="rId16"/>
    <p:sldId id="273" r:id="rId17"/>
    <p:sldId id="274" r:id="rId18"/>
    <p:sldId id="275" r:id="rId19"/>
    <p:sldId id="272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9455" autoAdjust="0"/>
  </p:normalViewPr>
  <p:slideViewPr>
    <p:cSldViewPr snapToGrid="0">
      <p:cViewPr>
        <p:scale>
          <a:sx n="50" d="100"/>
          <a:sy n="50" d="100"/>
        </p:scale>
        <p:origin x="12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ul\Downloads\Tanzania\Projects\Workshops\Statistics\Dar%20cars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ul\Downloads\Tanzania\Projects\Workshops\Statistics\Dar%20cars\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aul\Downloads\Tanzania\Projects\Workshops\Statistics\Dar%20cars\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Number of cars</a:t>
            </a:r>
            <a:r>
              <a:rPr lang="en-US" sz="2400" baseline="0"/>
              <a:t> by make and model</a:t>
            </a:r>
            <a:endParaRPr lang="en-US" sz="2400"/>
          </a:p>
        </c:rich>
      </c:tx>
      <c:layout>
        <c:manualLayout>
          <c:xMode val="edge"/>
          <c:yMode val="edge"/>
          <c:x val="2.4713958810068631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plots!$G$2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plots!$F$3:$F$109</c:f>
              <c:strCache>
                <c:ptCount val="107"/>
                <c:pt idx="0">
                  <c:v>Toyota Rav4</c:v>
                </c:pt>
                <c:pt idx="1">
                  <c:v>Toyota ist</c:v>
                </c:pt>
                <c:pt idx="2">
                  <c:v>Toyota Noah</c:v>
                </c:pt>
                <c:pt idx="3">
                  <c:v>Toyota Land Cruiser</c:v>
                </c:pt>
                <c:pt idx="4">
                  <c:v>Toyota Carina</c:v>
                </c:pt>
                <c:pt idx="5">
                  <c:v>Toyota Vitz</c:v>
                </c:pt>
                <c:pt idx="6">
                  <c:v>Toyota Corolla</c:v>
                </c:pt>
                <c:pt idx="7">
                  <c:v>Toyota Prado</c:v>
                </c:pt>
                <c:pt idx="8">
                  <c:v>Toyota Spacio</c:v>
                </c:pt>
                <c:pt idx="9">
                  <c:v>Toyota car</c:v>
                </c:pt>
                <c:pt idx="10">
                  <c:v>Toyota Harrier</c:v>
                </c:pt>
                <c:pt idx="11">
                  <c:v>Toyota Premio/Corona</c:v>
                </c:pt>
                <c:pt idx="12">
                  <c:v>Honda CRV</c:v>
                </c:pt>
                <c:pt idx="13">
                  <c:v>Suzuki </c:v>
                </c:pt>
                <c:pt idx="14">
                  <c:v>Toyota Cresta</c:v>
                </c:pt>
                <c:pt idx="15">
                  <c:v>Toyota Hilux</c:v>
                </c:pt>
                <c:pt idx="16">
                  <c:v>Toyota Ipsum</c:v>
                </c:pt>
                <c:pt idx="17">
                  <c:v>Toyota Opa</c:v>
                </c:pt>
                <c:pt idx="18">
                  <c:v>Toyota Passo</c:v>
                </c:pt>
                <c:pt idx="19">
                  <c:v>Toyota Chaser</c:v>
                </c:pt>
                <c:pt idx="20">
                  <c:v>Toyota Porte</c:v>
                </c:pt>
                <c:pt idx="21">
                  <c:v>Toyota Ti</c:v>
                </c:pt>
                <c:pt idx="22">
                  <c:v>Toyota TX Prado</c:v>
                </c:pt>
                <c:pt idx="23">
                  <c:v>Toyota Wish</c:v>
                </c:pt>
                <c:pt idx="24">
                  <c:v>Toyota Raum</c:v>
                </c:pt>
                <c:pt idx="25">
                  <c:v>? ?</c:v>
                </c:pt>
                <c:pt idx="26">
                  <c:v>Ford Range Rover</c:v>
                </c:pt>
                <c:pt idx="27">
                  <c:v>Honda Fit</c:v>
                </c:pt>
                <c:pt idx="28">
                  <c:v>Lexus RS 300</c:v>
                </c:pt>
                <c:pt idx="29">
                  <c:v>Mitsubishi Pajero</c:v>
                </c:pt>
                <c:pt idx="30">
                  <c:v>Nissan X-Trail</c:v>
                </c:pt>
                <c:pt idx="31">
                  <c:v>Suzuki Escudo</c:v>
                </c:pt>
                <c:pt idx="32">
                  <c:v>Suzuki Grand Vitara</c:v>
                </c:pt>
                <c:pt idx="33">
                  <c:v>Toyota Brevis</c:v>
                </c:pt>
                <c:pt idx="34">
                  <c:v>Toyota Camry</c:v>
                </c:pt>
                <c:pt idx="35">
                  <c:v>Toyota Grande</c:v>
                </c:pt>
                <c:pt idx="36">
                  <c:v>Toyota Land Cruiser Prado</c:v>
                </c:pt>
                <c:pt idx="37">
                  <c:v>Toyota Platz</c:v>
                </c:pt>
                <c:pt idx="38">
                  <c:v>Toyota Probox</c:v>
                </c:pt>
                <c:pt idx="39">
                  <c:v>Toyota Starlet</c:v>
                </c:pt>
                <c:pt idx="40">
                  <c:v>Toyota SUV</c:v>
                </c:pt>
                <c:pt idx="41">
                  <c:v>Toyota X Trail</c:v>
                </c:pt>
                <c:pt idx="42">
                  <c:v>Toyota Carry 4WD</c:v>
                </c:pt>
                <c:pt idx="43">
                  <c:v>Toyota truck</c:v>
                </c:pt>
                <c:pt idx="44">
                  <c:v>Ashok Leyland</c:v>
                </c:pt>
                <c:pt idx="45">
                  <c:v>Audi car</c:v>
                </c:pt>
                <c:pt idx="46">
                  <c:v>BMW X5</c:v>
                </c:pt>
                <c:pt idx="47">
                  <c:v>Ford Ranger</c:v>
                </c:pt>
                <c:pt idx="48">
                  <c:v>Ford Ranger XLT</c:v>
                </c:pt>
                <c:pt idx="49">
                  <c:v>Hyundai Tucson</c:v>
                </c:pt>
                <c:pt idx="50">
                  <c:v>Jeep Liited</c:v>
                </c:pt>
                <c:pt idx="51">
                  <c:v>Lexus LX 470</c:v>
                </c:pt>
                <c:pt idx="52">
                  <c:v>Mercedes Compressor C 180</c:v>
                </c:pt>
                <c:pt idx="53">
                  <c:v>Mitsubishi Canter</c:v>
                </c:pt>
                <c:pt idx="54">
                  <c:v>Nissan Elgrand</c:v>
                </c:pt>
                <c:pt idx="55">
                  <c:v>Nissan Fuga</c:v>
                </c:pt>
                <c:pt idx="56">
                  <c:v>Nissan Murano</c:v>
                </c:pt>
                <c:pt idx="57">
                  <c:v>Nissan Note</c:v>
                </c:pt>
                <c:pt idx="58">
                  <c:v>Nissan Safari</c:v>
                </c:pt>
                <c:pt idx="59">
                  <c:v>Subaru Forester XT</c:v>
                </c:pt>
                <c:pt idx="60">
                  <c:v>Toyota Allion</c:v>
                </c:pt>
                <c:pt idx="61">
                  <c:v>Toyota Blit</c:v>
                </c:pt>
                <c:pt idx="62">
                  <c:v>Toyota Clavia</c:v>
                </c:pt>
                <c:pt idx="63">
                  <c:v>Toyota Coaster</c:v>
                </c:pt>
                <c:pt idx="64">
                  <c:v>Toyota Crown</c:v>
                </c:pt>
                <c:pt idx="65">
                  <c:v>Toyota Deluxe</c:v>
                </c:pt>
                <c:pt idx="66">
                  <c:v>Toyota Escudo</c:v>
                </c:pt>
                <c:pt idx="67">
                  <c:v>Toyota Field Tower/Town</c:v>
                </c:pt>
                <c:pt idx="68">
                  <c:v>Toyota Fortune</c:v>
                </c:pt>
                <c:pt idx="69">
                  <c:v>Toyota Four Kluger</c:v>
                </c:pt>
                <c:pt idx="70">
                  <c:v>Toyota Fun Cargo</c:v>
                </c:pt>
                <c:pt idx="71">
                  <c:v>Toyota Gaia</c:v>
                </c:pt>
                <c:pt idx="72">
                  <c:v>Toyota Grand Mark I</c:v>
                </c:pt>
                <c:pt idx="73">
                  <c:v>Toyota LX</c:v>
                </c:pt>
                <c:pt idx="74">
                  <c:v>Toyota March</c:v>
                </c:pt>
                <c:pt idx="75">
                  <c:v>Toyota Mark I Grande</c:v>
                </c:pt>
                <c:pt idx="76">
                  <c:v>Toyota Nadia</c:v>
                </c:pt>
                <c:pt idx="77">
                  <c:v>Toyota Pajero</c:v>
                </c:pt>
                <c:pt idx="78">
                  <c:v>Toyota Picnic</c:v>
                </c:pt>
                <c:pt idx="79">
                  <c:v>Toyota Saffre</c:v>
                </c:pt>
                <c:pt idx="80">
                  <c:v>Toyota Serena</c:v>
                </c:pt>
                <c:pt idx="81">
                  <c:v>Toyota Sparky</c:v>
                </c:pt>
                <c:pt idx="82">
                  <c:v>Toyota Sprinter</c:v>
                </c:pt>
                <c:pt idx="83">
                  <c:v>Toyota Vanessa</c:v>
                </c:pt>
                <c:pt idx="84">
                  <c:v>Toyota Verisa</c:v>
                </c:pt>
                <c:pt idx="85">
                  <c:v>Toyota Verosso</c:v>
                </c:pt>
                <c:pt idx="86">
                  <c:v>Toyota Vista</c:v>
                </c:pt>
                <c:pt idx="87">
                  <c:v>Toyota Vox</c:v>
                </c:pt>
                <c:pt idx="88">
                  <c:v>Toyota VX Harab</c:v>
                </c:pt>
                <c:pt idx="89">
                  <c:v>Toyota VX R8</c:v>
                </c:pt>
                <c:pt idx="90">
                  <c:v>Volvo pickup</c:v>
                </c:pt>
                <c:pt idx="91">
                  <c:v>VW Touran STI</c:v>
                </c:pt>
                <c:pt idx="92">
                  <c:v>VW V6</c:v>
                </c:pt>
                <c:pt idx="93">
                  <c:v> Compressor</c:v>
                </c:pt>
                <c:pt idx="94">
                  <c:v> Escalade</c:v>
                </c:pt>
                <c:pt idx="95">
                  <c:v> Fielder</c:v>
                </c:pt>
                <c:pt idx="96">
                  <c:v> Land Rover</c:v>
                </c:pt>
                <c:pt idx="97">
                  <c:v> Super Ace</c:v>
                </c:pt>
                <c:pt idx="98">
                  <c:v> Super Extra limo</c:v>
                </c:pt>
                <c:pt idx="99">
                  <c:v>Hummer H3</c:v>
                </c:pt>
                <c:pt idx="100">
                  <c:v>Suzuki Vitara</c:v>
                </c:pt>
                <c:pt idx="101">
                  <c:v>Toyota VXC</c:v>
                </c:pt>
                <c:pt idx="102">
                  <c:v>Honda Logo</c:v>
                </c:pt>
                <c:pt idx="103">
                  <c:v>Range Rover Sport</c:v>
                </c:pt>
                <c:pt idx="104">
                  <c:v>Audi A3</c:v>
                </c:pt>
                <c:pt idx="105">
                  <c:v>Toyota Highlander</c:v>
                </c:pt>
                <c:pt idx="106">
                  <c:v>Land Rover Discovery 4</c:v>
                </c:pt>
              </c:strCache>
            </c:strRef>
          </c:cat>
          <c:val>
            <c:numRef>
              <c:f>plots!$G$3:$G$109</c:f>
              <c:numCache>
                <c:formatCode>General</c:formatCode>
                <c:ptCount val="107"/>
                <c:pt idx="0">
                  <c:v>52</c:v>
                </c:pt>
                <c:pt idx="1">
                  <c:v>30</c:v>
                </c:pt>
                <c:pt idx="2">
                  <c:v>26</c:v>
                </c:pt>
                <c:pt idx="3">
                  <c:v>18</c:v>
                </c:pt>
                <c:pt idx="4">
                  <c:v>14</c:v>
                </c:pt>
                <c:pt idx="5">
                  <c:v>13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9</c:v>
                </c:pt>
                <c:pt idx="10">
                  <c:v>8</c:v>
                </c:pt>
                <c:pt idx="11">
                  <c:v>6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4</c:v>
                </c:pt>
                <c:pt idx="18">
                  <c:v>4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2</c:v>
                </c:pt>
                <c:pt idx="26">
                  <c:v>2</c:v>
                </c:pt>
                <c:pt idx="27">
                  <c:v>2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2</c:v>
                </c:pt>
                <c:pt idx="38">
                  <c:v>2</c:v>
                </c:pt>
                <c:pt idx="39">
                  <c:v>2</c:v>
                </c:pt>
                <c:pt idx="40">
                  <c:v>2</c:v>
                </c:pt>
                <c:pt idx="41">
                  <c:v>2</c:v>
                </c:pt>
                <c:pt idx="42">
                  <c:v>2</c:v>
                </c:pt>
                <c:pt idx="43">
                  <c:v>2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2-4167-8F7F-077F77BBCC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1901160"/>
        <c:axId val="511901488"/>
      </c:barChart>
      <c:catAx>
        <c:axId val="511901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901488"/>
        <c:crosses val="autoZero"/>
        <c:auto val="1"/>
        <c:lblAlgn val="ctr"/>
        <c:lblOffset val="100"/>
        <c:noMultiLvlLbl val="0"/>
      </c:catAx>
      <c:valAx>
        <c:axId val="51190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19011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Top 10 most common cars</a:t>
            </a:r>
            <a:br>
              <a:rPr lang="en-US" sz="2800"/>
            </a:br>
            <a:r>
              <a:rPr lang="en-US" sz="2800"/>
              <a:t>(includes ties)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plots!$M$2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plots!$L$3:$L$14</c:f>
              <c:strCache>
                <c:ptCount val="12"/>
                <c:pt idx="0">
                  <c:v>Toyota Rav4</c:v>
                </c:pt>
                <c:pt idx="1">
                  <c:v>Toyota ist</c:v>
                </c:pt>
                <c:pt idx="2">
                  <c:v>Toyota Noah</c:v>
                </c:pt>
                <c:pt idx="3">
                  <c:v>Toyota Land Cruiser</c:v>
                </c:pt>
                <c:pt idx="4">
                  <c:v>Toyota Carina</c:v>
                </c:pt>
                <c:pt idx="5">
                  <c:v>Toyota Vitz</c:v>
                </c:pt>
                <c:pt idx="6">
                  <c:v>Toyota Corolla</c:v>
                </c:pt>
                <c:pt idx="7">
                  <c:v>Toyota Prado</c:v>
                </c:pt>
                <c:pt idx="8">
                  <c:v>Toyota Spacio</c:v>
                </c:pt>
                <c:pt idx="9">
                  <c:v>Toyota car</c:v>
                </c:pt>
                <c:pt idx="10">
                  <c:v>Toyota Harrier</c:v>
                </c:pt>
                <c:pt idx="11">
                  <c:v>Toyota Premio</c:v>
                </c:pt>
              </c:strCache>
            </c:strRef>
          </c:cat>
          <c:val>
            <c:numRef>
              <c:f>plots!$M$3:$M$14</c:f>
              <c:numCache>
                <c:formatCode>General</c:formatCode>
                <c:ptCount val="12"/>
                <c:pt idx="0">
                  <c:v>52</c:v>
                </c:pt>
                <c:pt idx="1">
                  <c:v>30</c:v>
                </c:pt>
                <c:pt idx="2">
                  <c:v>26</c:v>
                </c:pt>
                <c:pt idx="3">
                  <c:v>18</c:v>
                </c:pt>
                <c:pt idx="4">
                  <c:v>14</c:v>
                </c:pt>
                <c:pt idx="5">
                  <c:v>13</c:v>
                </c:pt>
                <c:pt idx="6">
                  <c:v>11</c:v>
                </c:pt>
                <c:pt idx="7">
                  <c:v>11</c:v>
                </c:pt>
                <c:pt idx="8">
                  <c:v>11</c:v>
                </c:pt>
                <c:pt idx="9">
                  <c:v>9</c:v>
                </c:pt>
                <c:pt idx="10">
                  <c:v>8</c:v>
                </c:pt>
                <c:pt idx="1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22-45BD-93B1-68F10E2793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48028496"/>
        <c:axId val="448030136"/>
      </c:barChart>
      <c:catAx>
        <c:axId val="44802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030136"/>
        <c:crosses val="autoZero"/>
        <c:auto val="1"/>
        <c:lblAlgn val="ctr"/>
        <c:lblOffset val="100"/>
        <c:noMultiLvlLbl val="0"/>
      </c:catAx>
      <c:valAx>
        <c:axId val="448030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028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Cars by make</a:t>
            </a:r>
            <a:r>
              <a:rPr lang="en-US" sz="2800" baseline="0"/>
              <a:t> (brand)</a:t>
            </a:r>
            <a:endParaRPr lang="en-US" sz="28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PivotTable!$D$3:$D$23</c:f>
              <c:strCache>
                <c:ptCount val="21"/>
                <c:pt idx="0">
                  <c:v>Toyota</c:v>
                </c:pt>
                <c:pt idx="1">
                  <c:v>Suzuki</c:v>
                </c:pt>
                <c:pt idx="2">
                  <c:v>Honda</c:v>
                </c:pt>
                <c:pt idx="3">
                  <c:v>Nissan</c:v>
                </c:pt>
                <c:pt idx="4">
                  <c:v>(blank)</c:v>
                </c:pt>
                <c:pt idx="5">
                  <c:v>Ford</c:v>
                </c:pt>
                <c:pt idx="6">
                  <c:v>Lexus</c:v>
                </c:pt>
                <c:pt idx="7">
                  <c:v>Mitsubishi</c:v>
                </c:pt>
                <c:pt idx="8">
                  <c:v>?</c:v>
                </c:pt>
                <c:pt idx="9">
                  <c:v>Audi</c:v>
                </c:pt>
                <c:pt idx="10">
                  <c:v>VW</c:v>
                </c:pt>
                <c:pt idx="11">
                  <c:v>Ashok</c:v>
                </c:pt>
                <c:pt idx="12">
                  <c:v>BMW</c:v>
                </c:pt>
                <c:pt idx="13">
                  <c:v>Hummer</c:v>
                </c:pt>
                <c:pt idx="14">
                  <c:v>Hyundai</c:v>
                </c:pt>
                <c:pt idx="15">
                  <c:v>Jeep</c:v>
                </c:pt>
                <c:pt idx="16">
                  <c:v>Land Rover</c:v>
                </c:pt>
                <c:pt idx="17">
                  <c:v>Mercedes</c:v>
                </c:pt>
                <c:pt idx="18">
                  <c:v>Range Rover</c:v>
                </c:pt>
                <c:pt idx="19">
                  <c:v>Subaru</c:v>
                </c:pt>
                <c:pt idx="20">
                  <c:v>Volvo</c:v>
                </c:pt>
              </c:strCache>
            </c:strRef>
          </c:cat>
          <c:val>
            <c:numRef>
              <c:f>PivotTable!$E$3:$E$23</c:f>
              <c:numCache>
                <c:formatCode>General</c:formatCode>
                <c:ptCount val="21"/>
                <c:pt idx="0">
                  <c:v>301</c:v>
                </c:pt>
                <c:pt idx="1">
                  <c:v>9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  <c:pt idx="5">
                  <c:v>4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CD-4545-9310-C365EB932B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9880200"/>
        <c:axId val="509880856"/>
      </c:barChart>
      <c:catAx>
        <c:axId val="509880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880856"/>
        <c:crosses val="autoZero"/>
        <c:auto val="1"/>
        <c:lblAlgn val="ctr"/>
        <c:lblOffset val="100"/>
        <c:noMultiLvlLbl val="0"/>
      </c:catAx>
      <c:valAx>
        <c:axId val="50988085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9880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72549-920A-4E5E-AE9A-FAC75C285EFD}" type="datetimeFigureOut">
              <a:rPr lang="en-US" smtClean="0"/>
              <a:t>2015-10-15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C5AF4-4659-41B2-972D-4BB2D7E0E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02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rveysystem.com/sscalc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70,000:</a:t>
            </a:r>
            <a:r>
              <a:rPr lang="en-US" baseline="0" dirty="0" smtClean="0"/>
              <a:t> better to aim high (7/9 cars are in Dar)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5AF4-4659-41B2-972D-4BB2D7E0E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66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Calculator at </a:t>
            </a:r>
            <a:r>
              <a:rPr lang="en-US" dirty="0" smtClean="0">
                <a:hlinkClick r:id="rId3"/>
              </a:rPr>
              <a:t>http://www.surveysystem.com/sscalc.htm</a:t>
            </a:r>
            <a:endParaRPr lang="en-US" dirty="0" smtClean="0"/>
          </a:p>
          <a:p>
            <a:pPr lvl="1"/>
            <a:r>
              <a:rPr lang="en-US" dirty="0" smtClean="0"/>
              <a:t>Suggests that 95% confidence, for 70,000 pop size, need 266 for CI of 6; 8445 for CI of 1</a:t>
            </a:r>
          </a:p>
          <a:p>
            <a:pPr lvl="1"/>
            <a:r>
              <a:rPr lang="en-US" dirty="0" smtClean="0"/>
              <a:t>So I can estimate a proportion, ±6%?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5AF4-4659-41B2-972D-4BB2D7E0ED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tallied</a:t>
            </a:r>
            <a:r>
              <a:rPr lang="en-US" baseline="0" dirty="0" smtClean="0"/>
              <a:t> as many as I could see whizzing by, as I looked out the window of our moving car.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BC5AF4-4659-41B2-972D-4BB2D7E0E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9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D372B-54D0-4D0F-B203-3D6359978C54}" type="datetime1">
              <a:rPr lang="en-US" smtClean="0"/>
              <a:t>2015-10-15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6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27D26-4D52-492F-9743-6D71B6648132}" type="datetime1">
              <a:rPr lang="en-US" smtClean="0"/>
              <a:t>2015-10-15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33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29392-D7A2-40F9-8B41-AEED0AA37C8F}" type="datetime1">
              <a:rPr lang="en-US" smtClean="0"/>
              <a:t>2015-10-15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D2BA-F21D-4B71-9408-9A7F5347C49F}" type="datetime1">
              <a:rPr lang="en-US" smtClean="0"/>
              <a:t>2015-10-15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4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D3E96-80D3-4A8B-922E-73472D3C20C5}" type="datetime1">
              <a:rPr lang="en-US" smtClean="0"/>
              <a:t>2015-10-15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09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F2FC-5B79-4F23-B921-3145A0F11836}" type="datetime1">
              <a:rPr lang="en-US" smtClean="0"/>
              <a:t>2015-10-15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6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471D7-9C24-41B1-B857-1891C315AC3E}" type="datetime1">
              <a:rPr lang="en-US" smtClean="0"/>
              <a:t>2015-10-15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9663-B831-41CC-B2FF-4D2F81DA9D69}" type="datetime1">
              <a:rPr lang="en-US" smtClean="0"/>
              <a:t>2015-10-15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9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E0C22-259F-4F19-AE57-C537B88E6483}" type="datetime1">
              <a:rPr lang="en-US" smtClean="0"/>
              <a:t>2015-10-15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15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85347-AD41-4575-B287-40246D88DE29}" type="datetime1">
              <a:rPr lang="en-US" smtClean="0"/>
              <a:t>2015-10-15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0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CA058-9288-41DE-847F-690E7FE409E5}" type="datetime1">
              <a:rPr lang="en-US" smtClean="0"/>
              <a:t>2015-10-15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7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B5B30-F174-45A8-8DE4-D5053E013244}" type="datetime1">
              <a:rPr lang="en-US" smtClean="0"/>
              <a:t>2015-10-15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7157C-2F49-4ABE-9213-926DF5C1A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3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aljazeera.com/programmes/lifelines/2014/02/life-cycles-malaria-201422712343076507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lframalpha.com/input/?i=population+dar+es+salaa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rveymonkey.com/mp/sample-siz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501538" y="-1193800"/>
            <a:ext cx="7772400" cy="23876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Dar cars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129937" y="5899490"/>
            <a:ext cx="6858000" cy="1655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collected on trip for the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PAMCA conference, October 2015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58000" y="5899490"/>
            <a:ext cx="1943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 Kaefer,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Visiting Statistician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697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analysis: PivotTable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cars by make (brand)?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498" y="2259874"/>
            <a:ext cx="4957005" cy="45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42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7980818"/>
              </p:ext>
            </p:extLst>
          </p:nvPr>
        </p:nvGraphicFramePr>
        <p:xfrm>
          <a:off x="91440" y="176349"/>
          <a:ext cx="8934994" cy="6180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0446" y="6354248"/>
            <a:ext cx="450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Note logarithmic axis, since so many Toyotas!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83326" y="5081452"/>
            <a:ext cx="78377" cy="127279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723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Mercy </a:t>
            </a:r>
            <a:r>
              <a:rPr lang="en-US" dirty="0"/>
              <a:t>said </a:t>
            </a:r>
            <a:r>
              <a:rPr lang="en-US" dirty="0" err="1"/>
              <a:t>Passo</a:t>
            </a:r>
            <a:r>
              <a:rPr lang="en-US" dirty="0"/>
              <a:t> and </a:t>
            </a:r>
            <a:r>
              <a:rPr lang="en-US" dirty="0" err="1"/>
              <a:t>Vitz</a:t>
            </a:r>
            <a:endParaRPr lang="en-US" dirty="0"/>
          </a:p>
          <a:p>
            <a:pPr lvl="1"/>
            <a:r>
              <a:rPr lang="en-US" dirty="0"/>
              <a:t>She’s been to more parts of Dar than I </a:t>
            </a:r>
            <a:r>
              <a:rPr lang="en-US" dirty="0" smtClean="0"/>
              <a:t>have</a:t>
            </a:r>
          </a:p>
          <a:p>
            <a:pPr lvl="1"/>
            <a:r>
              <a:rPr lang="en-US" dirty="0" err="1" smtClean="0"/>
              <a:t>Vitz</a:t>
            </a:r>
            <a:r>
              <a:rPr lang="en-US" dirty="0" smtClean="0"/>
              <a:t> was 6</a:t>
            </a:r>
            <a:r>
              <a:rPr lang="en-US" baseline="30000" dirty="0" smtClean="0"/>
              <a:t>th</a:t>
            </a:r>
            <a:r>
              <a:rPr lang="en-US" dirty="0" smtClean="0"/>
              <a:t> place in my study</a:t>
            </a:r>
          </a:p>
          <a:p>
            <a:pPr lvl="1"/>
            <a:r>
              <a:rPr lang="en-US" dirty="0" err="1" smtClean="0"/>
              <a:t>Passo</a:t>
            </a:r>
            <a:r>
              <a:rPr lang="en-US" dirty="0" smtClean="0"/>
              <a:t> was tied for 11</a:t>
            </a:r>
            <a:r>
              <a:rPr lang="en-US" baseline="30000" dirty="0" smtClean="0"/>
              <a:t>th</a:t>
            </a:r>
            <a:r>
              <a:rPr lang="en-US" dirty="0" smtClean="0"/>
              <a:t> place</a:t>
            </a:r>
            <a:endParaRPr lang="en-US" dirty="0"/>
          </a:p>
          <a:p>
            <a:r>
              <a:rPr lang="en-US" dirty="0" smtClean="0"/>
              <a:t>Nico agreed with my results</a:t>
            </a:r>
          </a:p>
          <a:p>
            <a:r>
              <a:rPr lang="en-US" dirty="0" err="1" smtClean="0"/>
              <a:t>Bajaji</a:t>
            </a:r>
            <a:r>
              <a:rPr lang="en-US" dirty="0" smtClean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piki</a:t>
            </a:r>
            <a:r>
              <a:rPr lang="en-US" dirty="0"/>
              <a:t> </a:t>
            </a:r>
            <a:r>
              <a:rPr lang="en-US" dirty="0" err="1"/>
              <a:t>piki</a:t>
            </a:r>
            <a:r>
              <a:rPr lang="en-US" dirty="0"/>
              <a:t>: </a:t>
            </a:r>
            <a:r>
              <a:rPr lang="en-US" dirty="0" err="1"/>
              <a:t>nyingi</a:t>
            </a:r>
            <a:r>
              <a:rPr lang="en-US" dirty="0"/>
              <a:t> </a:t>
            </a:r>
            <a:r>
              <a:rPr lang="en-US" dirty="0" err="1"/>
              <a:t>sana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5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Skewed/biased results</a:t>
            </a:r>
          </a:p>
          <a:p>
            <a:pPr lvl="1"/>
            <a:r>
              <a:rPr lang="en-US" dirty="0" smtClean="0"/>
              <a:t>Limited mostly to rush hour</a:t>
            </a:r>
          </a:p>
          <a:p>
            <a:pPr lvl="1"/>
            <a:r>
              <a:rPr lang="en-US" dirty="0" smtClean="0"/>
              <a:t>Limited mostly to “posh” areas and downtown</a:t>
            </a:r>
          </a:p>
          <a:p>
            <a:r>
              <a:rPr lang="en-US" dirty="0" smtClean="0"/>
              <a:t>I </a:t>
            </a:r>
            <a:r>
              <a:rPr lang="en-US" i="1" dirty="0" smtClean="0"/>
              <a:t>may have </a:t>
            </a:r>
            <a:r>
              <a:rPr lang="en-US" dirty="0" smtClean="0"/>
              <a:t>double-counted some (I tried not to)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00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Suggestions for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“watching points” randomly</a:t>
            </a:r>
          </a:p>
          <a:p>
            <a:r>
              <a:rPr lang="en-US" dirty="0" smtClean="0"/>
              <a:t>Watch the same place for maybe an hour?</a:t>
            </a:r>
          </a:p>
          <a:p>
            <a:r>
              <a:rPr lang="en-US" dirty="0" smtClean="0"/>
              <a:t>Count </a:t>
            </a:r>
            <a:r>
              <a:rPr lang="en-US" dirty="0" err="1" smtClean="0"/>
              <a:t>bajaji</a:t>
            </a:r>
            <a:r>
              <a:rPr lang="en-US" dirty="0" smtClean="0"/>
              <a:t>/</a:t>
            </a:r>
            <a:r>
              <a:rPr lang="en-US" dirty="0" err="1" smtClean="0"/>
              <a:t>piki</a:t>
            </a:r>
            <a:r>
              <a:rPr lang="en-US" dirty="0" smtClean="0"/>
              <a:t> </a:t>
            </a:r>
            <a:r>
              <a:rPr lang="en-US" dirty="0" err="1" smtClean="0"/>
              <a:t>piki</a:t>
            </a:r>
            <a:r>
              <a:rPr lang="en-US" dirty="0" smtClean="0"/>
              <a:t> brands?</a:t>
            </a:r>
          </a:p>
          <a:p>
            <a:r>
              <a:rPr lang="en-US" dirty="0" smtClean="0"/>
              <a:t>Record:</a:t>
            </a:r>
          </a:p>
          <a:p>
            <a:pPr lvl="1"/>
            <a:r>
              <a:rPr lang="en-US" dirty="0" smtClean="0"/>
              <a:t>MAKE – MODEL – TIME/DATE – LICENSE PLATE</a:t>
            </a:r>
          </a:p>
          <a:p>
            <a:pPr lvl="1"/>
            <a:r>
              <a:rPr lang="en-US" dirty="0" smtClean="0"/>
              <a:t>(recording license plate eliminates duplicates)</a:t>
            </a:r>
          </a:p>
          <a:p>
            <a:r>
              <a:rPr lang="en-US" dirty="0" smtClean="0"/>
              <a:t>Ask the department of transportation/motor vehicles for their statistics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2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49590" cy="1325563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can </a:t>
            </a:r>
            <a:r>
              <a:rPr lang="en-US" dirty="0"/>
              <a:t>we visualize the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What </a:t>
            </a:r>
            <a:r>
              <a:rPr lang="en-US" dirty="0" smtClean="0"/>
              <a:t>about a </a:t>
            </a:r>
            <a:r>
              <a:rPr lang="en-US" b="1" dirty="0" smtClean="0"/>
              <a:t>car</a:t>
            </a:r>
            <a:r>
              <a:rPr lang="en-US" dirty="0" smtClean="0"/>
              <a:t> graph instead of a </a:t>
            </a:r>
            <a:r>
              <a:rPr lang="en-US" b="1" dirty="0" smtClean="0"/>
              <a:t>bar </a:t>
            </a:r>
            <a:r>
              <a:rPr lang="en-US" dirty="0" smtClean="0"/>
              <a:t>graph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15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02970" y="2336457"/>
            <a:ext cx="7572933" cy="4072779"/>
            <a:chOff x="602970" y="2336457"/>
            <a:chExt cx="7572933" cy="4072779"/>
          </a:xfrm>
        </p:grpSpPr>
        <p:pic>
          <p:nvPicPr>
            <p:cNvPr id="1026" name="Picture 2" descr="http://www.toyota.com.au/static/images/17i24-toyota-rav4-sal-cruiser-22l-awd-diesel-auto-19016-070-crystal-pearl-940x529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028" y="2336457"/>
              <a:ext cx="3153345" cy="1774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112075" y="3456509"/>
              <a:ext cx="2673998" cy="63655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 fontScale="77500" lnSpcReduction="20000"/>
            </a:bodyPr>
            <a:lstStyle/>
            <a:p>
              <a:pPr algn="ctr"/>
              <a:r>
                <a:rPr lang="en-US" sz="5400" b="1" cap="none" spc="0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RAV4: 14.6%</a:t>
              </a:r>
              <a:endPara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028" name="Picture 4" descr="http://www.carjunction.com/car_color_image/1657/IST3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373" y="3195287"/>
              <a:ext cx="1692202" cy="88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8392" y="2490204"/>
              <a:ext cx="1453640" cy="109023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025747" y="2490204"/>
              <a:ext cx="2065133" cy="60897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 fontScale="77500" lnSpcReduction="20000"/>
            </a:bodyPr>
            <a:lstStyle/>
            <a:p>
              <a:pPr algn="ctr"/>
              <a:r>
                <a:rPr lang="en-US" sz="5400" b="1" dirty="0" err="1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i</a:t>
              </a:r>
              <a:r>
                <a:rPr lang="en-US" sz="5400" b="1" cap="none" spc="0" dirty="0" err="1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st</a:t>
              </a:r>
              <a:r>
                <a:rPr lang="en-US" sz="5400" b="1" cap="none" spc="0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: 8.4%</a:t>
              </a:r>
              <a:endPara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233420" y="3455336"/>
              <a:ext cx="1942483" cy="51041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 fontScale="625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Noah: 7.3%</a:t>
              </a:r>
              <a:endPara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pic>
          <p:nvPicPr>
            <p:cNvPr id="1034" name="Picture 10" descr="http://www.motorstown.com/images/toyota-land-cruiser-wagon-05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288" y="4111052"/>
              <a:ext cx="1571014" cy="87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1041288" y="4982371"/>
              <a:ext cx="1709089" cy="44536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 fontScale="475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Land Cruiser: 5%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CFBFF"/>
                </a:clrFrom>
                <a:clrTo>
                  <a:srgbClr val="FCFB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86073" y="4589138"/>
              <a:ext cx="1520692" cy="1140519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758374" y="4411547"/>
              <a:ext cx="1709089" cy="44536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 fontScale="475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Carina: 3.9%</a:t>
              </a:r>
            </a:p>
          </p:txBody>
        </p:sp>
        <p:pic>
          <p:nvPicPr>
            <p:cNvPr id="1036" name="Picture 12" descr="http://blog.caranddriver.com/wp-content/uploads/2010/12/2012-Toyota-Vitz-5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3565" y="4111052"/>
              <a:ext cx="1354401" cy="90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6187740" y="5013986"/>
              <a:ext cx="1709089" cy="44536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 fontScale="47500" lnSpcReduction="20000"/>
            </a:bodyPr>
            <a:lstStyle/>
            <a:p>
              <a:pPr algn="ctr"/>
              <a:r>
                <a:rPr lang="en-US" sz="5400" b="1" dirty="0" err="1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Vitz</a:t>
              </a:r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: 3.6%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3667" y="5698217"/>
              <a:ext cx="991242" cy="592763"/>
            </a:xfrm>
            <a:prstGeom prst="rect">
              <a:avLst/>
            </a:prstGeom>
          </p:spPr>
        </p:pic>
        <p:pic>
          <p:nvPicPr>
            <p:cNvPr id="1040" name="Picture 16" descr="http://www3.toyota.com.au/corolla/~/media/toyota/vehicles/corolla/images/vehicle-hero-images/ascent-sedan/blue-mist-ascent-sedan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970" y="5683450"/>
              <a:ext cx="1128566" cy="635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8575" y="5678884"/>
              <a:ext cx="1297790" cy="730352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5058313" y="5821289"/>
              <a:ext cx="1709089" cy="44536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normAutofit fontScale="475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Corolla, Prado, </a:t>
              </a:r>
              <a:r>
                <a:rPr lang="en-US" sz="5400" b="1" dirty="0" err="1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Spacio</a:t>
              </a:r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: 3%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9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49590" cy="1325563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can </a:t>
            </a:r>
            <a:r>
              <a:rPr lang="en-US" dirty="0"/>
              <a:t>we visualize the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…or a graphic with bigger logos for companies that have more cars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75434" y="1597867"/>
            <a:ext cx="8909758" cy="5795972"/>
            <a:chOff x="-75434" y="1597867"/>
            <a:chExt cx="8909758" cy="5795972"/>
          </a:xfrm>
        </p:grpSpPr>
        <p:pic>
          <p:nvPicPr>
            <p:cNvPr id="1030" name="Picture 6" descr="http://d1r57ja1amoclf.cloudfront.net/wp-content/uploads/2014/04/Toyota-Logo.jp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301" y="1597867"/>
              <a:ext cx="6629987" cy="5795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https://upload.wikimedia.org/wikipedia/commons/thumb/1/12/Suzuki_logo_2.svg/2000px-Suzuki_logo_2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2806" y="2787958"/>
              <a:ext cx="702455" cy="46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://www.car-brand-names.com/wp-content/uploads/2015/05/Honda-logo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16" y="3074531"/>
              <a:ext cx="876448" cy="589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upload.wikimedia.org/wikipedia/commons/thumb/a/a0/Ford_Motor_Company_Logo.svg/2000px-Ford_Motor_Company_Logo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090" y="3912747"/>
              <a:ext cx="1015982" cy="406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vignette1.wikia.nocookie.net/logopedia/images/8/8c/Nissan_logo.png/revision/latest?cb=2010062617463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855" y="4146139"/>
              <a:ext cx="529930" cy="453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www.car-brand-names.com/wp-content/uploads/2015/05/Lexus-logo-3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8013" y="5136832"/>
              <a:ext cx="664469" cy="450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://thenewswheel.com/wp-content/uploads/2015/05/2009-current-Audi-logo-emblem.jp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960" y="5985797"/>
              <a:ext cx="569177" cy="39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www.carlogos.org/uploads/carlogos/mitsubishi-logo-2.jp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8659" y="5829936"/>
              <a:ext cx="504954" cy="526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s://upload.wikimedia.org/wikipedia/commons/thumb/f/f3/Volkswagen_logo.svg/2000px-Volkswagen_logo.svg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16" y="5325289"/>
              <a:ext cx="314062" cy="31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886747" y="2421275"/>
              <a:ext cx="2434654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84.6%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264572" y="2431371"/>
              <a:ext cx="1569752" cy="6642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2.5%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7" y="2808055"/>
              <a:ext cx="1569752" cy="6642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2%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8099" y="4319787"/>
              <a:ext cx="1569752" cy="6642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2%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53539" y="3856220"/>
              <a:ext cx="1569752" cy="6642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850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1%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486510" y="5214455"/>
              <a:ext cx="1273562" cy="49779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550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0.8%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49729" y="5914268"/>
              <a:ext cx="1273562" cy="49779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550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0.8%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75434" y="5233424"/>
              <a:ext cx="1273562" cy="49779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550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0.6%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3016" y="6310840"/>
              <a:ext cx="1273562" cy="49779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normAutofit fontScale="55000" lnSpcReduction="20000"/>
            </a:bodyPr>
            <a:lstStyle/>
            <a:p>
              <a:pPr algn="ctr"/>
              <a:r>
                <a:rPr lang="en-US" sz="5400" b="1" dirty="0" smtClean="0">
                  <a:ln w="1016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0.6%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3641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mosquitoes like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DISCLAIMER: this example is fictional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2225048"/>
            <a:ext cx="7467599" cy="44964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1647" y="2377448"/>
            <a:ext cx="1732753" cy="632452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77500" lnSpcReduction="20000"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Ifakara</a:t>
            </a:r>
          </a:p>
        </p:txBody>
      </p:sp>
      <p:sp>
        <p:nvSpPr>
          <p:cNvPr id="7" name="Rectangle 6"/>
          <p:cNvSpPr/>
          <p:nvPr/>
        </p:nvSpPr>
        <p:spPr>
          <a:xfrm>
            <a:off x="2839247" y="6040125"/>
            <a:ext cx="1732753" cy="632452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77500" lnSpcReduction="20000"/>
          </a:bodyPr>
          <a:lstStyle/>
          <a:p>
            <a:pPr algn="ctr"/>
            <a:r>
              <a:rPr lang="en-US" sz="5400" b="1" dirty="0" err="1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Lupiro</a:t>
            </a:r>
            <a:endParaRPr lang="en-US" sz="5400" b="1" dirty="0" smtClean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4152" y="2377647"/>
            <a:ext cx="3730441" cy="1200329"/>
          </a:xfrm>
          <a:prstGeom prst="rect">
            <a:avLst/>
          </a:prstGeom>
          <a:solidFill>
            <a:schemeClr val="bg2">
              <a:lumMod val="90000"/>
            </a:schemeClr>
          </a:solidFill>
          <a:ln w="444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 </a:t>
            </a:r>
            <a:r>
              <a:rPr lang="en-US" i="1" dirty="0" smtClean="0"/>
              <a:t>                         </a:t>
            </a:r>
            <a:r>
              <a:rPr lang="en-US" i="1" dirty="0" err="1" smtClean="0"/>
              <a:t>Culex</a:t>
            </a:r>
            <a:endParaRPr lang="en-US" i="1" dirty="0" smtClean="0"/>
          </a:p>
          <a:p>
            <a:r>
              <a:rPr lang="en-US" i="1" dirty="0"/>
              <a:t> </a:t>
            </a:r>
            <a:r>
              <a:rPr lang="en-US" i="1" dirty="0" smtClean="0"/>
              <a:t>                         Anopheles </a:t>
            </a:r>
            <a:r>
              <a:rPr lang="en-US" i="1" dirty="0" err="1" smtClean="0"/>
              <a:t>Gambiae</a:t>
            </a:r>
            <a:endParaRPr lang="en-US" i="1" dirty="0" smtClean="0"/>
          </a:p>
          <a:p>
            <a:r>
              <a:rPr lang="en-US" i="1" dirty="0"/>
              <a:t> </a:t>
            </a:r>
            <a:r>
              <a:rPr lang="en-US" i="1" dirty="0" smtClean="0"/>
              <a:t>                          Anopheles </a:t>
            </a:r>
            <a:r>
              <a:rPr lang="en-US" i="1" dirty="0" err="1" smtClean="0"/>
              <a:t>Funestus</a:t>
            </a:r>
            <a:endParaRPr lang="en-US" i="1" dirty="0" smtClean="0"/>
          </a:p>
          <a:p>
            <a:r>
              <a:rPr lang="en-US" i="1" dirty="0"/>
              <a:t> </a:t>
            </a:r>
            <a:r>
              <a:rPr lang="en-US" i="1" dirty="0" smtClean="0"/>
              <a:t>                          Anopheles </a:t>
            </a:r>
            <a:r>
              <a:rPr lang="en-US" i="1" dirty="0" err="1" smtClean="0"/>
              <a:t>Arabiensis</a:t>
            </a:r>
            <a:endParaRPr lang="en-US" i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34" y="5272258"/>
            <a:ext cx="726988" cy="7678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17" y="2189888"/>
            <a:ext cx="774333" cy="817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26" y="3222362"/>
            <a:ext cx="373947" cy="3949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10" y="2840796"/>
            <a:ext cx="666012" cy="7034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679" y="2377448"/>
            <a:ext cx="367292" cy="3879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840" y="2943729"/>
            <a:ext cx="452883" cy="478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76" y="3060073"/>
            <a:ext cx="527595" cy="5572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95" y="2564459"/>
            <a:ext cx="545998" cy="576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152" y="3917867"/>
            <a:ext cx="1124697" cy="11879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82" y="4232318"/>
            <a:ext cx="2219902" cy="23447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10" y="4489162"/>
            <a:ext cx="1288089" cy="13605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65" y="3633384"/>
            <a:ext cx="1288089" cy="13605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25" y="5489868"/>
            <a:ext cx="373947" cy="3949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82" y="2797553"/>
            <a:ext cx="373947" cy="3949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34" y="2623829"/>
            <a:ext cx="726988" cy="7678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69" y="2871613"/>
            <a:ext cx="726988" cy="76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36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0299"/>
            <a:ext cx="4324350" cy="1970049"/>
          </a:xfrm>
        </p:spPr>
        <p:txBody>
          <a:bodyPr/>
          <a:lstStyle/>
          <a:p>
            <a:r>
              <a:rPr lang="en-US" dirty="0" smtClean="0"/>
              <a:t>Another example (</a:t>
            </a:r>
            <a:r>
              <a:rPr lang="en-US" dirty="0" smtClean="0">
                <a:hlinkClick r:id="rId2"/>
              </a:rPr>
              <a:t>Al Jazeera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857" y="824725"/>
            <a:ext cx="5161056" cy="6033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8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I apply this to my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PivotTables to see different “slices” of data</a:t>
            </a:r>
          </a:p>
          <a:p>
            <a:r>
              <a:rPr lang="en-US" dirty="0" smtClean="0"/>
              <a:t>Think about different “pictures” of data</a:t>
            </a:r>
          </a:p>
          <a:p>
            <a:pPr lvl="1"/>
            <a:r>
              <a:rPr lang="en-US" dirty="0" smtClean="0"/>
              <a:t>Google Image search “Infographics”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731833"/>
            <a:ext cx="6581775" cy="464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my research 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Mercy asks, “What are the two most common cars in Dar </a:t>
            </a:r>
            <a:r>
              <a:rPr lang="en-US" dirty="0" err="1" smtClean="0"/>
              <a:t>es</a:t>
            </a:r>
            <a:r>
              <a:rPr lang="en-US" dirty="0" smtClean="0"/>
              <a:t> Salaam?”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71" y="2795452"/>
            <a:ext cx="5347258" cy="37573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20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I present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</a:t>
            </a:r>
            <a:r>
              <a:rPr lang="en-US" dirty="0"/>
              <a:t>for how you can structure </a:t>
            </a:r>
            <a:r>
              <a:rPr lang="en-US" dirty="0" smtClean="0"/>
              <a:t>a study</a:t>
            </a:r>
          </a:p>
          <a:p>
            <a:r>
              <a:rPr lang="en-US" dirty="0" smtClean="0"/>
              <a:t>Shows how I think about experiments</a:t>
            </a:r>
          </a:p>
          <a:p>
            <a:r>
              <a:rPr lang="en-US" dirty="0"/>
              <a:t>It’s silly/fun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03700" y="3346450"/>
            <a:ext cx="40132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20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answer?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By collecting ample data, of course.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Hypothesis: definitely something Toyota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2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is ample?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u="sng" dirty="0" smtClean="0"/>
              <a:t>World Almanac 2015</a:t>
            </a:r>
            <a:r>
              <a:rPr lang="en-US" dirty="0" smtClean="0"/>
              <a:t> says Tanzania has 1.8 motor vehicles per 1,000 pop (U.S. has 798)</a:t>
            </a:r>
          </a:p>
          <a:p>
            <a:r>
              <a:rPr lang="en-US" dirty="0" err="1" smtClean="0">
                <a:hlinkClick r:id="rId3"/>
              </a:rPr>
              <a:t>Wolfram|Alpha</a:t>
            </a:r>
            <a:r>
              <a:rPr lang="en-US" dirty="0" smtClean="0"/>
              <a:t> says 2.7 million people in Dar </a:t>
            </a:r>
            <a:r>
              <a:rPr lang="en-US" dirty="0" err="1" smtClean="0"/>
              <a:t>es</a:t>
            </a:r>
            <a:r>
              <a:rPr lang="en-US" dirty="0" smtClean="0"/>
              <a:t> Salaam and 3 in metro area</a:t>
            </a:r>
          </a:p>
          <a:p>
            <a:r>
              <a:rPr lang="en-US" dirty="0" smtClean="0"/>
              <a:t>If 50 million people in TZ, then 50,000 * 1.8 = 90,000 cars</a:t>
            </a:r>
          </a:p>
          <a:p>
            <a:r>
              <a:rPr lang="en-US" dirty="0" smtClean="0"/>
              <a:t>If cars evenly dispersed, there are 5,400 in Dar</a:t>
            </a:r>
          </a:p>
          <a:p>
            <a:pPr lvl="1"/>
            <a:r>
              <a:rPr lang="en-US" dirty="0" smtClean="0"/>
              <a:t>I suspect </a:t>
            </a:r>
            <a:r>
              <a:rPr lang="en-US" i="1" dirty="0" smtClean="0"/>
              <a:t>most </a:t>
            </a:r>
            <a:r>
              <a:rPr lang="en-US" dirty="0" smtClean="0"/>
              <a:t>cars</a:t>
            </a:r>
            <a:r>
              <a:rPr lang="en-US" i="1" dirty="0" smtClean="0"/>
              <a:t> </a:t>
            </a:r>
            <a:r>
              <a:rPr lang="en-US" dirty="0" smtClean="0"/>
              <a:t>are in Dar. Let’s say 70,000.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11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size?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guidelines at </a:t>
            </a:r>
            <a:r>
              <a:rPr lang="en-US" dirty="0">
                <a:hlinkClick r:id="rId3"/>
              </a:rPr>
              <a:t>https://www.surveymonkey.com/mp/sample-size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Suggest that for 95% confidence for a population </a:t>
            </a:r>
            <a:r>
              <a:rPr lang="en-US" dirty="0"/>
              <a:t>of 100,000, a good sample size is </a:t>
            </a:r>
            <a:r>
              <a:rPr lang="en-US" sz="3600" b="1" dirty="0"/>
              <a:t>383</a:t>
            </a:r>
            <a:endParaRPr lang="en-US" b="1" dirty="0"/>
          </a:p>
          <a:p>
            <a:pPr lvl="1"/>
            <a:endParaRPr lang="en-US" dirty="0" smtClean="0"/>
          </a:p>
          <a:p>
            <a:r>
              <a:rPr lang="en-US" dirty="0" smtClean="0"/>
              <a:t>I surveyed 356 cars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87" y="1510029"/>
            <a:ext cx="6528263" cy="489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3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Toyota RAV4 (14.6%)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Toyota </a:t>
            </a:r>
            <a:r>
              <a:rPr lang="en-US" dirty="0" err="1" smtClean="0"/>
              <a:t>ist</a:t>
            </a:r>
            <a:r>
              <a:rPr lang="en-US" dirty="0" smtClean="0"/>
              <a:t> (8.4%)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Toyota Noah (7.3%)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75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7074812"/>
              </p:ext>
            </p:extLst>
          </p:nvPr>
        </p:nvGraphicFramePr>
        <p:xfrm>
          <a:off x="0" y="0"/>
          <a:ext cx="9144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2268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7157C-2F49-4ABE-9213-926DF5C1AD4B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649870"/>
              </p:ext>
            </p:extLst>
          </p:nvPr>
        </p:nvGraphicFramePr>
        <p:xfrm>
          <a:off x="152400" y="0"/>
          <a:ext cx="8991599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66138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</TotalTime>
  <Words>607</Words>
  <Application>Microsoft Office PowerPoint</Application>
  <PresentationFormat>On-screen Show (4:3)</PresentationFormat>
  <Paragraphs>130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Dar cars</vt:lpstr>
      <vt:lpstr>What’s my research question?</vt:lpstr>
      <vt:lpstr>How do I answer?</vt:lpstr>
      <vt:lpstr>How many is ample?</vt:lpstr>
      <vt:lpstr>Sample size?</vt:lpstr>
      <vt:lpstr>Methodology</vt:lpstr>
      <vt:lpstr>Short answer</vt:lpstr>
      <vt:lpstr>PowerPoint Presentation</vt:lpstr>
      <vt:lpstr>PowerPoint Presentation</vt:lpstr>
      <vt:lpstr>Data analysis: PivotTable</vt:lpstr>
      <vt:lpstr>PowerPoint Presentation</vt:lpstr>
      <vt:lpstr>Discussion</vt:lpstr>
      <vt:lpstr>Problems</vt:lpstr>
      <vt:lpstr>Suggestions for future work</vt:lpstr>
      <vt:lpstr>How can we visualize the data?</vt:lpstr>
      <vt:lpstr>How can we visualize the data?</vt:lpstr>
      <vt:lpstr>Visualize mosquitoes like this?</vt:lpstr>
      <vt:lpstr>Another example (Al Jazeera)</vt:lpstr>
      <vt:lpstr>How can I apply this to my work?</vt:lpstr>
      <vt:lpstr>Why did I present this?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 cars</dc:title>
  <dc:creator>Paul Kaefer</dc:creator>
  <cp:lastModifiedBy>Paul Kaefer</cp:lastModifiedBy>
  <cp:revision>18</cp:revision>
  <dcterms:created xsi:type="dcterms:W3CDTF">2015-10-07T20:31:55Z</dcterms:created>
  <dcterms:modified xsi:type="dcterms:W3CDTF">2015-10-15T11:32:47Z</dcterms:modified>
</cp:coreProperties>
</file>